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66" r:id="rId8"/>
    <p:sldId id="267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79" r:id="rId21"/>
    <p:sldId id="280" r:id="rId22"/>
    <p:sldId id="281" r:id="rId23"/>
    <p:sldId id="287" r:id="rId24"/>
    <p:sldId id="284" r:id="rId25"/>
    <p:sldId id="283" r:id="rId26"/>
    <p:sldId id="285" r:id="rId27"/>
    <p:sldId id="288" r:id="rId28"/>
    <p:sldId id="289" r:id="rId29"/>
    <p:sldId id="290" r:id="rId30"/>
    <p:sldId id="291" r:id="rId31"/>
    <p:sldId id="282" r:id="rId32"/>
    <p:sldId id="286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294" r:id="rId43"/>
    <p:sldId id="302" r:id="rId44"/>
    <p:sldId id="303" r:id="rId45"/>
    <p:sldId id="304" r:id="rId46"/>
    <p:sldId id="305" r:id="rId47"/>
    <p:sldId id="260" r:id="rId48"/>
    <p:sldId id="261" r:id="rId49"/>
    <p:sldId id="30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35A70FD-2D54-491D-BE43-0CD60B39295F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471F58-264A-44C0-A256-3685021058D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95" y="1412776"/>
            <a:ext cx="4765429" cy="363026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gency FB" pitchFamily="34" charset="0"/>
              </a:rPr>
              <a:t>hypothyroidism </a:t>
            </a:r>
            <a: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  <a:t>&amp;</a:t>
            </a:r>
            <a:b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  <a:t>Diffuse toxic goiter (</a:t>
            </a:r>
            <a:r>
              <a:rPr lang="en-US" b="1" dirty="0">
                <a:solidFill>
                  <a:schemeClr val="tx1"/>
                </a:solidFill>
                <a:latin typeface="Agency FB" pitchFamily="34" charset="0"/>
              </a:rPr>
              <a:t>Graves' </a:t>
            </a:r>
            <a: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  <a:t>disease, </a:t>
            </a:r>
            <a:r>
              <a:rPr lang="en-US" b="1" dirty="0" err="1" smtClean="0">
                <a:solidFill>
                  <a:schemeClr val="tx1"/>
                </a:solidFill>
                <a:latin typeface="Agency FB" pitchFamily="34" charset="0"/>
              </a:rPr>
              <a:t>Basedow</a:t>
            </a:r>
            <a:r>
              <a:rPr lang="en-US" b="1" dirty="0" smtClean="0">
                <a:solidFill>
                  <a:schemeClr val="tx1"/>
                </a:solidFill>
                <a:latin typeface="Agency FB" pitchFamily="34" charset="0"/>
              </a:rPr>
              <a:t> disease)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4741386"/>
            <a:ext cx="3275856" cy="1752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Made by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Bekbolatova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N.O. </a:t>
            </a:r>
          </a:p>
          <a:p>
            <a:pPr algn="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Group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445</a:t>
            </a:r>
          </a:p>
          <a:p>
            <a:pPr algn="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General medicine </a:t>
            </a:r>
          </a:p>
          <a:p>
            <a:pPr algn="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Checked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Baydurin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S.A.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1663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JSC “Astana medical university”</a:t>
            </a:r>
          </a:p>
          <a:p>
            <a:pPr algn="ctr"/>
            <a:r>
              <a:rPr lang="en-US" b="1" dirty="0" smtClean="0"/>
              <a:t>Department of inner diseases </a:t>
            </a:r>
            <a:r>
              <a:rPr lang="ru-RU" b="1" dirty="0" smtClean="0"/>
              <a:t>№</a:t>
            </a:r>
            <a:r>
              <a:rPr lang="en-US" b="1" dirty="0" smtClean="0"/>
              <a:t>1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63093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Astana, 2018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815" y="2060848"/>
            <a:ext cx="3988898" cy="224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96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062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023386"/>
            <a:ext cx="9144000" cy="4495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113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 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DIAGNOSTICS 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001713"/>
            <a:ext cx="5976664" cy="586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79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/>
              <a:t>LABORATORY INVESTIGATIONS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2636912"/>
            <a:ext cx="2987824" cy="314096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1.  </a:t>
            </a:r>
            <a:r>
              <a:rPr lang="en-US" sz="3200" b="1" u="sng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PRIMARY HYPOTHYROIDISM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TSH 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INCREASE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T4 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DECREASE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T3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DECREASE </a:t>
            </a:r>
          </a:p>
          <a:p>
            <a:pPr marL="0" indent="0" algn="ctr">
              <a:buNone/>
            </a:pPr>
            <a:endParaRPr lang="en-US" sz="3200" dirty="0" smtClean="0">
              <a:solidFill>
                <a:srgbClr val="002060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067876" y="2636912"/>
            <a:ext cx="3076124" cy="31409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2. </a:t>
            </a:r>
            <a:r>
              <a:rPr lang="en-US" sz="3200" b="1" u="sng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SECONDARY HYPOTHYROIDISM</a:t>
            </a:r>
          </a:p>
          <a:p>
            <a:pPr marL="0" indent="0" algn="ctr">
              <a:buFont typeface="Wingdings"/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TSH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DECREASE </a:t>
            </a:r>
          </a:p>
          <a:p>
            <a:pPr marL="0" indent="0" algn="ctr">
              <a:buFont typeface="Wingdings"/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T4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DECREASE </a:t>
            </a:r>
          </a:p>
          <a:p>
            <a:pPr marL="0" indent="0" algn="ctr">
              <a:buFont typeface="Wingdings"/>
              <a:buNone/>
            </a:pP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T3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DECREASE </a:t>
            </a:r>
            <a:endParaRPr lang="ru-RU" sz="3200" b="1" dirty="0">
              <a:solidFill>
                <a:srgbClr val="002060"/>
              </a:solidFill>
              <a:cs typeface="BrowalliaUPC" pitchFamily="34" charset="-34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3080052" cy="585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234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88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/>
              <a:t>INSTRUMENTAL INVESTIGATIONS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7632848" cy="18002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ULTRASOUND OF THYROID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thyroid </a:t>
            </a:r>
            <a:r>
              <a:rPr lang="en-US" dirty="0">
                <a:solidFill>
                  <a:srgbClr val="002060"/>
                </a:solidFill>
              </a:rPr>
              <a:t>reduction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there </a:t>
            </a:r>
            <a:r>
              <a:rPr lang="en-US" dirty="0">
                <a:solidFill>
                  <a:srgbClr val="002060"/>
                </a:solidFill>
              </a:rPr>
              <a:t>may be nodular cystic </a:t>
            </a:r>
            <a:r>
              <a:rPr lang="en-US" dirty="0" smtClean="0">
                <a:solidFill>
                  <a:srgbClr val="002060"/>
                </a:solidFill>
              </a:rPr>
              <a:t>formations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24" y="3429000"/>
            <a:ext cx="698477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958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604207"/>
            <a:ext cx="9144000" cy="16847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2. </a:t>
            </a:r>
            <a:r>
              <a:rPr lang="en-US" b="1" dirty="0" smtClean="0">
                <a:solidFill>
                  <a:srgbClr val="002060"/>
                </a:solidFill>
              </a:rPr>
              <a:t>ECG 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sinus </a:t>
            </a:r>
            <a:r>
              <a:rPr lang="en-US" dirty="0" err="1">
                <a:solidFill>
                  <a:srgbClr val="002060"/>
                </a:solidFill>
              </a:rPr>
              <a:t>bradycardia</a:t>
            </a: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reduction of teeth voltage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27384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/>
              <a:t>INSTRUMENTAL INVESTIGATIONS </a:t>
            </a:r>
            <a:endParaRPr lang="ru-RU" b="1" u="sn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36" y="3288991"/>
            <a:ext cx="5724128" cy="343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18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2276872"/>
            <a:ext cx="296995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3. MRT </a:t>
            </a:r>
          </a:p>
          <a:p>
            <a:pPr algn="ctr"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pituitary adenoma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2588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/>
              <a:t>INSTRUMENTAL INVESTIGATIONS </a:t>
            </a:r>
            <a:endParaRPr lang="ru-RU" b="1" u="sn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57" y="2625803"/>
            <a:ext cx="5587960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88286"/>
            <a:ext cx="5152225" cy="215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74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78" y="-2588"/>
            <a:ext cx="9162078" cy="990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788024" cy="5257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1. </a:t>
            </a:r>
            <a:r>
              <a:rPr lang="en-US" b="1" dirty="0">
                <a:solidFill>
                  <a:srgbClr val="002060"/>
                </a:solidFill>
              </a:rPr>
              <a:t>Autoimmune thyroiditis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if chronic AIT, then it is </a:t>
            </a:r>
            <a:r>
              <a:rPr lang="en-US" b="1" dirty="0">
                <a:solidFill>
                  <a:srgbClr val="002060"/>
                </a:solidFill>
              </a:rPr>
              <a:t>irreversible</a:t>
            </a:r>
            <a:r>
              <a:rPr lang="en-US" dirty="0">
                <a:solidFill>
                  <a:srgbClr val="002060"/>
                </a:solidFill>
              </a:rPr>
              <a:t> and the patient should receive </a:t>
            </a:r>
            <a:r>
              <a:rPr lang="en-US" b="1" dirty="0">
                <a:solidFill>
                  <a:srgbClr val="002060"/>
                </a:solidFill>
              </a:rPr>
              <a:t>replacement therapy for life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- while </a:t>
            </a:r>
            <a:r>
              <a:rPr lang="en-US" dirty="0">
                <a:solidFill>
                  <a:srgbClr val="002060"/>
                </a:solidFill>
              </a:rPr>
              <a:t>hypothyroidism is usually terminated by the restoration of the thyroid </a:t>
            </a:r>
            <a:r>
              <a:rPr lang="en-US" dirty="0" smtClean="0">
                <a:solidFill>
                  <a:srgbClr val="002060"/>
                </a:solidFill>
              </a:rPr>
              <a:t>gland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2. </a:t>
            </a:r>
            <a:r>
              <a:rPr lang="en-US" b="1" dirty="0">
                <a:solidFill>
                  <a:srgbClr val="002060"/>
                </a:solidFill>
              </a:rPr>
              <a:t>Primary and secondary hypothyroidism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secondary - </a:t>
            </a:r>
            <a:r>
              <a:rPr lang="en-US" b="1" dirty="0" err="1">
                <a:solidFill>
                  <a:srgbClr val="002060"/>
                </a:solidFill>
              </a:rPr>
              <a:t>uninsulated</a:t>
            </a:r>
            <a:r>
              <a:rPr lang="en-US" dirty="0">
                <a:solidFill>
                  <a:srgbClr val="002060"/>
                </a:solidFill>
              </a:rPr>
              <a:t>, combined with the secondary failure of other endocrine glands (</a:t>
            </a:r>
            <a:r>
              <a:rPr lang="en-US" dirty="0" err="1">
                <a:solidFill>
                  <a:srgbClr val="002060"/>
                </a:solidFill>
              </a:rPr>
              <a:t>hypocritisism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hypogonadism</a:t>
            </a:r>
            <a:r>
              <a:rPr lang="en-US" dirty="0">
                <a:solidFill>
                  <a:srgbClr val="002060"/>
                </a:solidFill>
              </a:rPr>
              <a:t>).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</a:t>
            </a:r>
            <a:r>
              <a:rPr lang="en-US" b="1" dirty="0">
                <a:solidFill>
                  <a:srgbClr val="002060"/>
                </a:solidFill>
              </a:rPr>
              <a:t>normal level </a:t>
            </a:r>
            <a:r>
              <a:rPr lang="en-US" dirty="0">
                <a:solidFill>
                  <a:srgbClr val="002060"/>
                </a:solidFill>
              </a:rPr>
              <a:t>of TSH can sometimes be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 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DIFFERENTIAL DIAGNOSIS 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4067944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41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788024" y="1196752"/>
            <a:ext cx="4364360" cy="56612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Rheumatological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polyarthritis, </a:t>
            </a:r>
            <a:r>
              <a:rPr lang="en-US" dirty="0" err="1" smtClean="0">
                <a:solidFill>
                  <a:srgbClr val="002060"/>
                </a:solidFill>
              </a:rPr>
              <a:t>polysinovitis</a:t>
            </a:r>
            <a:r>
              <a:rPr lang="en-US" dirty="0" smtClean="0">
                <a:solidFill>
                  <a:srgbClr val="002060"/>
                </a:solidFill>
              </a:rPr>
              <a:t>, progressive </a:t>
            </a:r>
            <a:r>
              <a:rPr lang="en-US" dirty="0" err="1" smtClean="0">
                <a:solidFill>
                  <a:srgbClr val="002060"/>
                </a:solidFill>
              </a:rPr>
              <a:t>osteoarthrosis</a:t>
            </a:r>
            <a:r>
              <a:rPr lang="en-US" dirty="0" smtClean="0">
                <a:solidFill>
                  <a:srgbClr val="002060"/>
                </a:solidFill>
              </a:rPr>
              <a:t> (often adjacent to neurological masks);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Gynecological: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menstrual disorders (amenorrhea, </a:t>
            </a:r>
            <a:r>
              <a:rPr lang="en-US" dirty="0" err="1" smtClean="0">
                <a:solidFill>
                  <a:srgbClr val="002060"/>
                </a:solidFill>
              </a:rPr>
              <a:t>polymenorrhea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hypermenorrhea</a:t>
            </a:r>
            <a:r>
              <a:rPr lang="en-US" dirty="0" smtClean="0">
                <a:solidFill>
                  <a:srgbClr val="002060"/>
                </a:solidFill>
              </a:rPr>
              <a:t>, menorrhagia, dysfunctional uterine bleeding), infertility;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Hematologic: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normochromic normocytic, iron hypochromic or macrocytic B12 deficiency anemia;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Psychiatric: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depression, dementia.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1196752"/>
            <a:ext cx="4499992" cy="56612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Gastroenterological: 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constipation, biliary tract dyskinesia, </a:t>
            </a:r>
            <a:r>
              <a:rPr lang="en-US" dirty="0" err="1" smtClean="0">
                <a:solidFill>
                  <a:srgbClr val="002060"/>
                </a:solidFill>
              </a:rPr>
              <a:t>cholelithiasis</a:t>
            </a:r>
            <a:r>
              <a:rPr lang="en-US" dirty="0" smtClean="0">
                <a:solidFill>
                  <a:srgbClr val="002060"/>
                </a:solidFill>
              </a:rPr>
              <a:t>, chronic hepatitis (jaundice combined with elevated hepatic transaminase);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Cardiac: 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diastolic hypertension, dyslipidemia, </a:t>
            </a:r>
            <a:r>
              <a:rPr lang="en-US" dirty="0" err="1" smtClean="0">
                <a:solidFill>
                  <a:srgbClr val="002060"/>
                </a:solidFill>
              </a:rPr>
              <a:t>hydropericardium</a:t>
            </a:r>
            <a:r>
              <a:rPr lang="en-US" dirty="0" smtClean="0">
                <a:solidFill>
                  <a:srgbClr val="002060"/>
                </a:solidFill>
              </a:rPr>
              <a:t>;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Respiratory: 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sleep apnea syndrome, pleural effusion of unknown origin, chronic laryngitis;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Neurological: 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tunnel syndromes (carpal canal, </a:t>
            </a:r>
            <a:r>
              <a:rPr lang="en-US" dirty="0" err="1" smtClean="0">
                <a:solidFill>
                  <a:srgbClr val="002060"/>
                </a:solidFill>
              </a:rPr>
              <a:t>peroneal</a:t>
            </a:r>
            <a:r>
              <a:rPr lang="en-US" dirty="0" smtClean="0">
                <a:solidFill>
                  <a:srgbClr val="002060"/>
                </a:solidFill>
              </a:rPr>
              <a:t> canal nerve);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 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DIFFERENTIAL DIAGNOSIS 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210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1476" y="1124744"/>
            <a:ext cx="9155476" cy="26642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LEVOTIROXIN (L-T4)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Pharmacological action - compensating for the deficiency of thyroid hormones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I</a:t>
            </a:r>
            <a:r>
              <a:rPr lang="en-US" sz="2000" dirty="0" smtClean="0">
                <a:solidFill>
                  <a:srgbClr val="002060"/>
                </a:solidFill>
              </a:rPr>
              <a:t>nside</a:t>
            </a:r>
            <a:r>
              <a:rPr lang="en-US" sz="2000" dirty="0">
                <a:solidFill>
                  <a:srgbClr val="002060"/>
                </a:solidFill>
              </a:rPr>
              <a:t>, in the morning, on an empty stomach, washed down with a small amount of liquid.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Tablets </a:t>
            </a:r>
            <a:r>
              <a:rPr lang="en-US" sz="2000" dirty="0">
                <a:solidFill>
                  <a:srgbClr val="002060"/>
                </a:solidFill>
              </a:rPr>
              <a:t>should be taken regularly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 WOMAN = </a:t>
            </a:r>
            <a:r>
              <a:rPr lang="en-US" sz="2400" b="1" dirty="0" smtClean="0">
                <a:solidFill>
                  <a:srgbClr val="002060"/>
                </a:solidFill>
              </a:rPr>
              <a:t>100 MG/DAY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 MAN = </a:t>
            </a:r>
            <a:r>
              <a:rPr lang="en-US" sz="2400" b="1" dirty="0" smtClean="0">
                <a:solidFill>
                  <a:srgbClr val="002060"/>
                </a:solidFill>
              </a:rPr>
              <a:t>150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MG/DAY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 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TREATMENT 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399616" cy="262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91" y="3914617"/>
            <a:ext cx="3763305" cy="280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945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/>
              <a:t>CONCLUSION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772816"/>
            <a:ext cx="8153400" cy="30529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Low-fat </a:t>
            </a:r>
            <a:r>
              <a:rPr lang="en-US" sz="3600" dirty="0">
                <a:solidFill>
                  <a:srgbClr val="002060"/>
                </a:solidFill>
                <a:latin typeface="Arial Rounded MT Bold" pitchFamily="34" charset="0"/>
              </a:rPr>
              <a:t>diet with plenty of </a:t>
            </a:r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fiber</a:t>
            </a:r>
          </a:p>
          <a:p>
            <a:pPr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Patients activation</a:t>
            </a:r>
          </a:p>
          <a:p>
            <a:pPr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Outdoor stay</a:t>
            </a:r>
          </a:p>
          <a:p>
            <a:pPr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Wearing </a:t>
            </a:r>
            <a:r>
              <a:rPr lang="en-US" sz="3600" dirty="0">
                <a:solidFill>
                  <a:srgbClr val="002060"/>
                </a:solidFill>
                <a:latin typeface="Arial Rounded MT Bold" pitchFamily="34" charset="0"/>
              </a:rPr>
              <a:t>warm </a:t>
            </a:r>
            <a:r>
              <a:rPr lang="en-US" sz="3600" dirty="0" smtClean="0">
                <a:solidFill>
                  <a:srgbClr val="002060"/>
                </a:solidFill>
                <a:latin typeface="Arial Rounded MT Bold" pitchFamily="34" charset="0"/>
              </a:rPr>
              <a:t>clothes</a:t>
            </a:r>
          </a:p>
          <a:p>
            <a:pPr algn="ctr">
              <a:buFont typeface="Wingdings" pitchFamily="2" charset="2"/>
              <a:buChar char="§"/>
            </a:pP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5071060"/>
            <a:ext cx="3128748" cy="178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5071060"/>
            <a:ext cx="2808311" cy="182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83" y="5071060"/>
            <a:ext cx="2938017" cy="17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89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2" y="14000"/>
            <a:ext cx="9127767" cy="111074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PLAN  </a:t>
            </a:r>
            <a:endParaRPr lang="ru-RU" b="1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5004048" cy="5589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1. Introduction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General means about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hypothyroidism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&amp; Diffuse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toxic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goiter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2. Main body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Classification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Etiology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Pathogenesis 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Clinical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manifestations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Diagnostics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D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ifferential diagnosis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Treatment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3. Conclusion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-  Recommendations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+mj-lt"/>
              </a:rPr>
              <a:t>4. Bibliography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4"/>
            <a:ext cx="3617538" cy="199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66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6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9732" y="11266"/>
            <a:ext cx="9173732" cy="1113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DIFFUSE TOXIC GOITER</a:t>
            </a:r>
            <a:endParaRPr lang="ru-RU" u="sng" dirty="0">
              <a:solidFill>
                <a:schemeClr val="bg1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721832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Definition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= </a:t>
            </a:r>
            <a:r>
              <a:rPr lang="en-US" dirty="0">
                <a:solidFill>
                  <a:srgbClr val="002060"/>
                </a:solidFill>
              </a:rPr>
              <a:t>systemic autoimmune disease, which develops as a result of the production of stimulating antibodies to the thyroid hormone </a:t>
            </a:r>
            <a:r>
              <a:rPr lang="en-US" dirty="0" smtClean="0">
                <a:solidFill>
                  <a:srgbClr val="002060"/>
                </a:solidFill>
              </a:rPr>
              <a:t>receptor (AB – </a:t>
            </a:r>
            <a:r>
              <a:rPr lang="en-US" dirty="0" err="1" smtClean="0">
                <a:solidFill>
                  <a:srgbClr val="002060"/>
                </a:solidFill>
              </a:rPr>
              <a:t>pTSH</a:t>
            </a:r>
            <a:r>
              <a:rPr lang="en-US" dirty="0" smtClean="0">
                <a:solidFill>
                  <a:srgbClr val="002060"/>
                </a:solidFill>
              </a:rPr>
              <a:t>) , </a:t>
            </a:r>
            <a:r>
              <a:rPr lang="en-US" dirty="0">
                <a:solidFill>
                  <a:srgbClr val="002060"/>
                </a:solidFill>
              </a:rPr>
              <a:t>is clinically manifested by the defeat of the thyroid gland with the development of thyrotoxicosis syndrome in combination with </a:t>
            </a:r>
            <a:r>
              <a:rPr lang="en-US" dirty="0" err="1">
                <a:solidFill>
                  <a:srgbClr val="002060"/>
                </a:solidFill>
              </a:rPr>
              <a:t>extrathyroid</a:t>
            </a:r>
            <a:r>
              <a:rPr lang="en-US" dirty="0">
                <a:solidFill>
                  <a:srgbClr val="002060"/>
                </a:solidFill>
              </a:rPr>
              <a:t> pathology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66495"/>
            <a:ext cx="2448272" cy="26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5571" y="11266"/>
            <a:ext cx="9173732" cy="1113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CAUSES </a:t>
            </a:r>
            <a:endParaRPr lang="ru-RU" u="sng" dirty="0">
              <a:solidFill>
                <a:schemeClr val="bg1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9144000" cy="449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511798" y="2852936"/>
            <a:ext cx="2160240" cy="20162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002060"/>
                </a:solidFill>
                <a:latin typeface="+mj-lt"/>
              </a:rPr>
              <a:t>GRAVES’ DISEASE </a:t>
            </a:r>
            <a:endParaRPr lang="ru-RU" sz="2800" b="1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628800"/>
            <a:ext cx="3024000" cy="1846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Iodine deficiency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53346" y="1628234"/>
            <a:ext cx="3024000" cy="184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Autoimmune </a:t>
            </a:r>
            <a:r>
              <a:rPr lang="en-US" sz="2400" b="1" dirty="0" smtClean="0">
                <a:solidFill>
                  <a:srgbClr val="002060"/>
                </a:solidFill>
              </a:rPr>
              <a:t>disease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Women over the age of </a:t>
            </a:r>
            <a:r>
              <a:rPr lang="en-US" sz="2400" dirty="0" smtClean="0">
                <a:solidFill>
                  <a:srgbClr val="002060"/>
                </a:solidFill>
              </a:rPr>
              <a:t>40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367080"/>
            <a:ext cx="3024000" cy="1846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Hyperthyroidism</a:t>
            </a: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6857" y="4369056"/>
            <a:ext cx="3024336" cy="18448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Other </a:t>
            </a:r>
            <a:r>
              <a:rPr lang="en-US" sz="1600" b="1" dirty="0" smtClean="0">
                <a:solidFill>
                  <a:schemeClr val="bg1"/>
                </a:solidFill>
              </a:rPr>
              <a:t>causes</a:t>
            </a: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Smoking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Hormonal </a:t>
            </a:r>
            <a:r>
              <a:rPr lang="en-US" sz="1600" b="1" dirty="0" smtClean="0">
                <a:solidFill>
                  <a:schemeClr val="bg1"/>
                </a:solidFill>
              </a:rPr>
              <a:t>changes</a:t>
            </a: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Thyroiditis</a:t>
            </a: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bg1"/>
                </a:solidFill>
              </a:rPr>
              <a:t>Lithium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Overconsumption of </a:t>
            </a:r>
            <a:r>
              <a:rPr lang="en-US" sz="1600" b="1" dirty="0" smtClean="0">
                <a:solidFill>
                  <a:schemeClr val="bg1"/>
                </a:solidFill>
              </a:rPr>
              <a:t>iodine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Radiation therapy</a:t>
            </a:r>
          </a:p>
        </p:txBody>
      </p:sp>
    </p:spTree>
    <p:extLst>
      <p:ext uri="{BB962C8B-B14F-4D97-AF65-F5344CB8AC3E}">
        <p14:creationId xmlns:p14="http://schemas.microsoft.com/office/powerpoint/2010/main" val="15463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19885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25571" y="11266"/>
            <a:ext cx="9173732" cy="1113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PATHOGENESIS </a:t>
            </a:r>
            <a:endParaRPr lang="ru-RU" u="sng" dirty="0">
              <a:solidFill>
                <a:schemeClr val="bg1"/>
              </a:solidFill>
              <a:latin typeface="+mj-lt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88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5571" y="11266"/>
            <a:ext cx="9173732" cy="1113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PATHOGENESIS </a:t>
            </a:r>
            <a:endParaRPr lang="ru-RU" u="sng" dirty="0">
              <a:solidFill>
                <a:schemeClr val="bg1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8161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2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5571" y="11266"/>
            <a:ext cx="9173732" cy="1113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PATHOGENESIS </a:t>
            </a:r>
            <a:endParaRPr lang="ru-RU" u="sng" dirty="0">
              <a:solidFill>
                <a:schemeClr val="bg1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1" y="1268760"/>
            <a:ext cx="9169571" cy="564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0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720" cy="683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4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8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8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0"/>
            <a:ext cx="91739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3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4495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4408"/>
            <a:ext cx="6228184" cy="688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3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4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4" y="0"/>
            <a:ext cx="9152804" cy="680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4788024" cy="239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4" y="-1"/>
            <a:ext cx="9160233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3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71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9"/>
            <a:ext cx="9171353" cy="68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9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" y="0"/>
            <a:ext cx="9142873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/>
              <a:t>THYROID GLAND PALPATION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269" y="1189737"/>
            <a:ext cx="5580112" cy="401631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Goiter </a:t>
            </a:r>
            <a:r>
              <a:rPr lang="en-US" sz="3200" b="1" u="sng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size classification (WHO</a:t>
            </a:r>
            <a:r>
              <a:rPr lang="en-US" sz="3200" b="1" u="sng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)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rPr>
              <a:t>0 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- </a:t>
            </a:r>
            <a:r>
              <a:rPr lang="en-US" sz="3200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no goiter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 - </a:t>
            </a:r>
            <a:r>
              <a:rPr lang="en-US" sz="3200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the size of the goiter is larger than the 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distal phalanx </a:t>
            </a:r>
            <a:r>
              <a:rPr lang="en-US" sz="3200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of the doctor’s thumb, the 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goiter is palpable but not </a:t>
            </a:r>
            <a:r>
              <a:rPr lang="en-US" sz="3200" b="1" dirty="0" smtClean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visible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rPr>
              <a:t>II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 - </a:t>
            </a:r>
            <a:r>
              <a:rPr lang="en-US" sz="3200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goiter is 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palpable</a:t>
            </a:r>
            <a:r>
              <a:rPr lang="en-US" sz="3200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 and </a:t>
            </a:r>
            <a:r>
              <a:rPr lang="en-US" sz="3200" b="1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visible</a:t>
            </a:r>
            <a:r>
              <a:rPr lang="en-US" sz="3200" dirty="0">
                <a:solidFill>
                  <a:srgbClr val="002060"/>
                </a:solidFill>
                <a:latin typeface="BrowalliaUPC" pitchFamily="34" charset="-34"/>
                <a:cs typeface="BrowalliaUPC" pitchFamily="34" charset="-34"/>
              </a:rPr>
              <a:t> to the eye</a:t>
            </a:r>
            <a:endParaRPr lang="ru-RU" sz="3200" dirty="0">
              <a:solidFill>
                <a:srgbClr val="002060"/>
              </a:solidFill>
              <a:cs typeface="BrowalliaUPC" pitchFamily="34" charset="-34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91" y="1189737"/>
            <a:ext cx="3540009" cy="23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999" y="4149080"/>
            <a:ext cx="3399001" cy="249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034"/>
            <a:ext cx="9144000" cy="115777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b="1" u="sng" dirty="0" smtClean="0"/>
              <a:t>Study </a:t>
            </a:r>
            <a:r>
              <a:rPr lang="en-US" b="1" u="sng" dirty="0"/>
              <a:t>of functional activity of the thyroid gland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9144000" cy="25202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Thyroid </a:t>
            </a:r>
            <a:r>
              <a:rPr lang="en-US" b="1" dirty="0">
                <a:solidFill>
                  <a:srgbClr val="002060"/>
                </a:solidFill>
              </a:rPr>
              <a:t>hormones in the </a:t>
            </a:r>
            <a:r>
              <a:rPr lang="en-US" b="1" dirty="0" smtClean="0">
                <a:solidFill>
                  <a:srgbClr val="002060"/>
                </a:solidFill>
              </a:rPr>
              <a:t>blood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TSH</a:t>
            </a:r>
            <a:r>
              <a:rPr lang="en-US" dirty="0" smtClean="0">
                <a:solidFill>
                  <a:srgbClr val="002060"/>
                </a:solidFill>
              </a:rPr>
              <a:t> DECREASE (&lt;0,1 </a:t>
            </a:r>
            <a:r>
              <a:rPr lang="en-US" dirty="0" err="1" smtClean="0">
                <a:solidFill>
                  <a:srgbClr val="002060"/>
                </a:solidFill>
              </a:rPr>
              <a:t>mE</a:t>
            </a:r>
            <a:r>
              <a:rPr lang="en-US" dirty="0" smtClean="0">
                <a:solidFill>
                  <a:srgbClr val="002060"/>
                </a:solidFill>
              </a:rPr>
              <a:t>/l)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T3</a:t>
            </a:r>
            <a:r>
              <a:rPr lang="en-US" dirty="0" smtClean="0">
                <a:solidFill>
                  <a:srgbClr val="002060"/>
                </a:solidFill>
              </a:rPr>
              <a:t> INCREASE 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T4 </a:t>
            </a:r>
            <a:r>
              <a:rPr lang="en-US" dirty="0" smtClean="0">
                <a:solidFill>
                  <a:srgbClr val="002060"/>
                </a:solidFill>
              </a:rPr>
              <a:t>INCREASE 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6"/>
            <a:ext cx="4248472" cy="261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2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9178"/>
            <a:ext cx="9144000" cy="114392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/>
              <a:t>Study of immunological markers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2060848"/>
            <a:ext cx="9144000" cy="1512168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3200" b="1" dirty="0" smtClean="0">
                <a:solidFill>
                  <a:srgbClr val="002060"/>
                </a:solidFill>
              </a:rPr>
              <a:t>ANTIBODIES TO r-TSH  - 99-100%</a:t>
            </a:r>
          </a:p>
          <a:p>
            <a:pPr algn="ctr">
              <a:buFont typeface="Wingdings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</a:rPr>
              <a:t>ANTIBODIES </a:t>
            </a:r>
            <a:r>
              <a:rPr lang="en-US" sz="3200" b="1" dirty="0" smtClean="0">
                <a:solidFill>
                  <a:srgbClr val="002060"/>
                </a:solidFill>
              </a:rPr>
              <a:t>TO TPO (TYREOPEROXIDASE) </a:t>
            </a:r>
          </a:p>
          <a:p>
            <a:pPr algn="ctr">
              <a:buFont typeface="Wingdings" pitchFamily="2" charset="2"/>
              <a:buChar char="Ø"/>
            </a:pPr>
            <a:r>
              <a:rPr lang="en-US" sz="3200" b="1" dirty="0" smtClean="0">
                <a:solidFill>
                  <a:srgbClr val="002060"/>
                </a:solidFill>
              </a:rPr>
              <a:t>– 40-60%</a:t>
            </a:r>
          </a:p>
          <a:p>
            <a:pPr algn="ctr">
              <a:buFont typeface="Wingdings" pitchFamily="2" charset="2"/>
              <a:buChar char="Ø"/>
            </a:pP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71950"/>
            <a:ext cx="4762500" cy="24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1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9178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/>
              <a:t>INSTRUMENTAL INVESTIGATIONS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3779912" cy="5661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USI OF THYROID GLAND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decreased echogenicity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NORMAL VOLUME OF TG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FEMALE = </a:t>
            </a:r>
            <a:r>
              <a:rPr lang="en-US" b="1" dirty="0" smtClean="0">
                <a:solidFill>
                  <a:srgbClr val="002060"/>
                </a:solidFill>
              </a:rPr>
              <a:t>18 ml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MALE = </a:t>
            </a:r>
            <a:r>
              <a:rPr lang="en-US" b="1" dirty="0" smtClean="0">
                <a:solidFill>
                  <a:srgbClr val="002060"/>
                </a:solidFill>
              </a:rPr>
              <a:t>25 ml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857500"/>
            <a:ext cx="52387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6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26084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THYROID SCINTIGRAPHY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Use technetium </a:t>
            </a:r>
            <a:r>
              <a:rPr lang="en-US" dirty="0" smtClean="0">
                <a:solidFill>
                  <a:srgbClr val="002060"/>
                </a:solidFill>
              </a:rPr>
              <a:t>isotope (</a:t>
            </a:r>
            <a:r>
              <a:rPr lang="en-US" sz="1800" b="1" dirty="0" smtClean="0">
                <a:solidFill>
                  <a:srgbClr val="002060"/>
                </a:solidFill>
              </a:rPr>
              <a:t>99m</a:t>
            </a:r>
            <a:r>
              <a:rPr lang="en-US" b="1" dirty="0" smtClean="0">
                <a:solidFill>
                  <a:srgbClr val="002060"/>
                </a:solidFill>
              </a:rPr>
              <a:t>Tc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Disease = </a:t>
            </a:r>
            <a:r>
              <a:rPr lang="en-US" b="1" dirty="0" smtClean="0">
                <a:solidFill>
                  <a:srgbClr val="002060"/>
                </a:solidFill>
              </a:rPr>
              <a:t>Equable isotope </a:t>
            </a:r>
            <a:r>
              <a:rPr lang="en-US" b="1" dirty="0">
                <a:solidFill>
                  <a:srgbClr val="002060"/>
                </a:solidFill>
              </a:rPr>
              <a:t>distribution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19178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smtClean="0"/>
              <a:t>INSTRUMENTAL INVESTIGATIONS </a:t>
            </a:r>
            <a:endParaRPr lang="ru-RU" b="1" u="sng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777686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020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9144000" cy="2592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CT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MRT </a:t>
            </a:r>
          </a:p>
          <a:p>
            <a:pPr algn="ctr">
              <a:buFont typeface="Wingdings" pitchFamily="2" charset="2"/>
              <a:buChar char="Ø"/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RETROSTERNAL GOITER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DISPLACEMENT AND RELEASE OF TRAHEA AND </a:t>
            </a:r>
            <a:r>
              <a:rPr lang="en-US" dirty="0" smtClean="0">
                <a:solidFill>
                  <a:srgbClr val="002060"/>
                </a:solidFill>
              </a:rPr>
              <a:t>ESOPHAGUS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19178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smtClean="0"/>
              <a:t>INSTRUMENTAL INVESTIGATIONS </a:t>
            </a:r>
            <a:endParaRPr lang="ru-RU" b="1" u="sng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75259"/>
            <a:ext cx="6588224" cy="288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9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/>
              <a:t>DIFFERENTIAL DIAGNOSTICS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8153400" cy="5229200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Thyrotoxicosis </a:t>
            </a:r>
            <a:r>
              <a:rPr lang="en-US" dirty="0">
                <a:solidFill>
                  <a:srgbClr val="002060"/>
                </a:solidFill>
              </a:rPr>
              <a:t>due to destruction of thyroid </a:t>
            </a:r>
            <a:r>
              <a:rPr lang="en-US" dirty="0" smtClean="0">
                <a:solidFill>
                  <a:srgbClr val="002060"/>
                </a:solidFill>
              </a:rPr>
              <a:t>tissue</a:t>
            </a:r>
          </a:p>
          <a:p>
            <a:pPr marL="514350" indent="-514350" algn="ctr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Painless silent </a:t>
            </a:r>
            <a:r>
              <a:rPr lang="en-US" dirty="0" smtClean="0">
                <a:solidFill>
                  <a:srgbClr val="002060"/>
                </a:solidFill>
              </a:rPr>
              <a:t>thyroiditis</a:t>
            </a:r>
          </a:p>
          <a:p>
            <a:pPr marL="514350" indent="-514350" algn="ctr">
              <a:buAutoNum type="arabicPeriod"/>
            </a:pPr>
            <a:r>
              <a:rPr lang="en-US" dirty="0" err="1">
                <a:solidFill>
                  <a:srgbClr val="002060"/>
                </a:solidFill>
              </a:rPr>
              <a:t>Subacute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thyroiditis</a:t>
            </a:r>
          </a:p>
          <a:p>
            <a:pPr marL="514350" indent="-514350" algn="ctr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Radiation </a:t>
            </a:r>
            <a:r>
              <a:rPr lang="en-US" dirty="0" smtClean="0">
                <a:solidFill>
                  <a:srgbClr val="002060"/>
                </a:solidFill>
              </a:rPr>
              <a:t>thyroiditis</a:t>
            </a:r>
          </a:p>
          <a:p>
            <a:pPr marL="514350" indent="-514350" algn="ctr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Postpartum </a:t>
            </a:r>
            <a:r>
              <a:rPr lang="en-US" dirty="0" smtClean="0">
                <a:solidFill>
                  <a:srgbClr val="002060"/>
                </a:solidFill>
              </a:rPr>
              <a:t>thyroiditis</a:t>
            </a:r>
          </a:p>
          <a:p>
            <a:pPr marL="514350" indent="-514350" algn="ctr"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Thyrotoxicosis </a:t>
            </a:r>
            <a:r>
              <a:rPr lang="en-US" dirty="0">
                <a:solidFill>
                  <a:srgbClr val="002060"/>
                </a:solidFill>
              </a:rPr>
              <a:t>caused by excessive proliferation of TSH (TSH-producing pituitary adenoma, </a:t>
            </a:r>
            <a:r>
              <a:rPr lang="en-US" dirty="0" err="1">
                <a:solidFill>
                  <a:srgbClr val="002060"/>
                </a:solidFill>
              </a:rPr>
              <a:t>hypophysial</a:t>
            </a:r>
            <a:r>
              <a:rPr lang="en-US" dirty="0">
                <a:solidFill>
                  <a:srgbClr val="002060"/>
                </a:solidFill>
              </a:rPr>
              <a:t> resistance to thyroid hormones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</a:p>
          <a:p>
            <a:pPr marL="514350" indent="-514350" algn="ctr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Artificial thyrotoxicosis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2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4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/>
              <a:t>NON-MEDICAL TREATMENT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700808"/>
            <a:ext cx="8153400" cy="1584176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002060"/>
                </a:solidFill>
              </a:rPr>
              <a:t> Limiting physical activity</a:t>
            </a:r>
          </a:p>
          <a:p>
            <a:pPr algn="ctr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002060"/>
                </a:solidFill>
              </a:rPr>
              <a:t>To give up smoking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4" y="3564533"/>
            <a:ext cx="4441191" cy="263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64533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7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990600"/>
            <a:ext cx="4788024" cy="5867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RECEPTION OF </a:t>
            </a:r>
            <a:r>
              <a:rPr lang="en-US" sz="2400" b="1" dirty="0" smtClean="0">
                <a:solidFill>
                  <a:srgbClr val="002060"/>
                </a:solidFill>
              </a:rPr>
              <a:t>THYROESTATICS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THERAPY 12-18 MONTHS 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Tiamazol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(</a:t>
            </a:r>
            <a:r>
              <a:rPr lang="en-US" sz="2000" b="1" dirty="0" err="1">
                <a:solidFill>
                  <a:srgbClr val="002060"/>
                </a:solidFill>
              </a:rPr>
              <a:t>tyrosol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merkazolil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Propylthiouracil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Beginning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+ relatively large doses</a:t>
            </a:r>
            <a:r>
              <a:rPr lang="ru-RU" sz="2000" b="1" dirty="0" smtClean="0">
                <a:solidFill>
                  <a:srgbClr val="002060"/>
                </a:solidFill>
              </a:rPr>
              <a:t>: </a:t>
            </a:r>
            <a:r>
              <a:rPr lang="en-US" sz="2000" b="1" dirty="0" smtClean="0">
                <a:solidFill>
                  <a:srgbClr val="002060"/>
                </a:solidFill>
              </a:rPr>
              <a:t>30-40 mg (2 times) or </a:t>
            </a:r>
            <a:r>
              <a:rPr lang="en-US" sz="2000" b="1" dirty="0" err="1" smtClean="0">
                <a:solidFill>
                  <a:srgbClr val="002060"/>
                </a:solidFill>
              </a:rPr>
              <a:t>propylthiouracil</a:t>
            </a:r>
            <a:r>
              <a:rPr lang="en-US" sz="2000" b="1" dirty="0" smtClean="0">
                <a:solidFill>
                  <a:srgbClr val="002060"/>
                </a:solidFill>
              </a:rPr>
              <a:t> 300-400 mg (3-4 times)/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Lasts 3-4 months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+ B </a:t>
            </a:r>
            <a:r>
              <a:rPr lang="en-US" sz="2000" b="1" dirty="0" smtClean="0">
                <a:solidFill>
                  <a:srgbClr val="002060"/>
                </a:solidFill>
              </a:rPr>
              <a:t>– blockers – ANAPRILIN 120 mg/day 3-4 times; CONCOR 5 mg/day; ATENOLOL 100 mg/day 1 time.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+ GCS if severe prolonged thyrotoxicosis – PREDNIZOLON (10-15 mg/day) or </a:t>
            </a:r>
            <a:r>
              <a:rPr lang="en-US" sz="2000" b="1" dirty="0" smtClean="0">
                <a:solidFill>
                  <a:srgbClr val="002060"/>
                </a:solidFill>
              </a:rPr>
              <a:t>HYDROCORTIZON (50-70 mg/day)</a:t>
            </a: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/>
              <a:t>MEDICAL TREATMENT</a:t>
            </a:r>
            <a:endParaRPr lang="ru-RU" b="1" u="sng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860032" y="1000619"/>
            <a:ext cx="4267200" cy="586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SCHEME "BLOCK AND REPLACE"</a:t>
            </a:r>
          </a:p>
          <a:p>
            <a:pPr marL="0" indent="0">
              <a:buFont typeface="Wingdings"/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If T4 = NORMAL we decrease dose after 2-3 weeks – SUPPORTIVE THERAPY </a:t>
            </a:r>
          </a:p>
          <a:p>
            <a:pPr marL="0" indent="0">
              <a:buFont typeface="Wingdings"/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+ TIAMAZOL 10 mg/day/</a:t>
            </a:r>
          </a:p>
          <a:p>
            <a:pPr marL="0" indent="0">
              <a:buFont typeface="Wingdings"/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+ LEVOTHYROXIN 25-50 mcg/day</a:t>
            </a:r>
          </a:p>
          <a:p>
            <a:pPr marL="0" indent="0">
              <a:buFont typeface="Wingdings"/>
              <a:buNone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>
              <a:buFont typeface="Wingdings"/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u="sng" dirty="0" smtClean="0"/>
              <a:t>THERAPY WITH </a:t>
            </a:r>
            <a:r>
              <a:rPr lang="en-US" sz="2800" b="1" u="sng" dirty="0" smtClean="0"/>
              <a:t>131</a:t>
            </a:r>
            <a:r>
              <a:rPr lang="en-US" sz="6000" b="1" u="sng" dirty="0" smtClean="0"/>
              <a:t> I </a:t>
            </a:r>
            <a:endParaRPr lang="ru-RU" sz="60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02060"/>
                </a:solidFill>
              </a:rPr>
              <a:t>I</a:t>
            </a:r>
            <a:r>
              <a:rPr lang="en-US" sz="3200" dirty="0" smtClean="0">
                <a:solidFill>
                  <a:srgbClr val="002060"/>
                </a:solidFill>
              </a:rPr>
              <a:t>n </a:t>
            </a:r>
            <a:r>
              <a:rPr lang="en-US" sz="3200" dirty="0">
                <a:solidFill>
                  <a:srgbClr val="002060"/>
                </a:solidFill>
              </a:rPr>
              <a:t>case of </a:t>
            </a:r>
            <a:r>
              <a:rPr lang="en-US" sz="3200" b="1" dirty="0">
                <a:solidFill>
                  <a:srgbClr val="002060"/>
                </a:solidFill>
              </a:rPr>
              <a:t>recurrence</a:t>
            </a:r>
            <a:r>
              <a:rPr lang="en-US" sz="3200" dirty="0">
                <a:solidFill>
                  <a:srgbClr val="002060"/>
                </a:solidFill>
              </a:rPr>
              <a:t> of </a:t>
            </a:r>
            <a:r>
              <a:rPr lang="en-US" sz="3200" dirty="0" smtClean="0">
                <a:solidFill>
                  <a:srgbClr val="002060"/>
                </a:solidFill>
              </a:rPr>
              <a:t>thyrotoxicosis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WAY</a:t>
            </a:r>
            <a:r>
              <a:rPr lang="en-US" sz="3200" dirty="0">
                <a:solidFill>
                  <a:srgbClr val="002060"/>
                </a:solidFill>
              </a:rPr>
              <a:t> = destruction of hyper functioning thyroid </a:t>
            </a:r>
            <a:r>
              <a:rPr lang="en-US" sz="3200" dirty="0" smtClean="0">
                <a:solidFill>
                  <a:srgbClr val="002060"/>
                </a:solidFill>
              </a:rPr>
              <a:t>tissue</a:t>
            </a:r>
          </a:p>
          <a:p>
            <a:pPr marL="0" indent="0" algn="ctr">
              <a:buNone/>
            </a:pPr>
            <a:endParaRPr lang="en-US" sz="3200" dirty="0" smtClean="0">
              <a:solidFill>
                <a:srgbClr val="00206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4556280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6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/>
              <a:t>SURGICAL  TREATMENT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1888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Indications: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lateral </a:t>
            </a:r>
            <a:r>
              <a:rPr lang="en-US" dirty="0">
                <a:solidFill>
                  <a:srgbClr val="002060"/>
                </a:solidFill>
              </a:rPr>
              <a:t>goiter, diffuse and nodular forms of </a:t>
            </a:r>
            <a:r>
              <a:rPr lang="en-US" dirty="0" smtClean="0">
                <a:solidFill>
                  <a:srgbClr val="002060"/>
                </a:solidFill>
              </a:rPr>
              <a:t>goiter</a:t>
            </a:r>
          </a:p>
          <a:p>
            <a:pPr marL="514350" indent="-514350" algn="ctr"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FIRST: Achievement of </a:t>
            </a:r>
            <a:r>
              <a:rPr lang="en-US" dirty="0" err="1">
                <a:solidFill>
                  <a:srgbClr val="002060"/>
                </a:solidFill>
              </a:rPr>
              <a:t>euthyroid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state</a:t>
            </a:r>
          </a:p>
          <a:p>
            <a:pPr marL="514350" indent="-514350" algn="ctr"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Surgery </a:t>
            </a:r>
          </a:p>
          <a:p>
            <a:pPr marL="514350" indent="-514350" algn="ctr"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4375058" cy="276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66" y="4077072"/>
            <a:ext cx="4006521" cy="276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452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6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148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6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BIBLIOGRAPHY 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8153400" cy="26642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Дедов И.И. Эндокринология 3-е издание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Федеральные клинические рекомендации по диагностике и лечению токсического зоба.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Е.А. Трошина, Н.Ю. Свириденко, В.Э. </a:t>
            </a:r>
            <a:r>
              <a:rPr lang="ru-RU" b="1" dirty="0" err="1" smtClean="0">
                <a:solidFill>
                  <a:srgbClr val="002060"/>
                </a:solidFill>
              </a:rPr>
              <a:t>Ванушко</a:t>
            </a:r>
            <a:r>
              <a:rPr lang="ru-RU" b="1" dirty="0" smtClean="0">
                <a:solidFill>
                  <a:srgbClr val="002060"/>
                </a:solidFill>
              </a:rPr>
              <a:t>, П.О. Румянцев, В.В. Фадеев, Н.А. Петунина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4653136" cy="245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732" y="11266"/>
            <a:ext cx="9173732" cy="111347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2060848"/>
            <a:ext cx="8153400" cy="1828800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Definition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= clinical </a:t>
            </a:r>
            <a:r>
              <a:rPr lang="en-US" dirty="0">
                <a:solidFill>
                  <a:srgbClr val="002060"/>
                </a:solidFill>
              </a:rPr>
              <a:t>syndrome </a:t>
            </a:r>
            <a:r>
              <a:rPr lang="en-US" dirty="0" smtClean="0">
                <a:solidFill>
                  <a:srgbClr val="002060"/>
                </a:solidFill>
              </a:rPr>
              <a:t>caused by persistent </a:t>
            </a:r>
            <a:r>
              <a:rPr lang="en-US" dirty="0">
                <a:solidFill>
                  <a:srgbClr val="002060"/>
                </a:solidFill>
              </a:rPr>
              <a:t>thyroid hormone </a:t>
            </a:r>
            <a:r>
              <a:rPr lang="en-US" dirty="0" smtClean="0">
                <a:solidFill>
                  <a:srgbClr val="002060"/>
                </a:solidFill>
              </a:rPr>
              <a:t>deficiency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50" y="3789040"/>
            <a:ext cx="6338123" cy="2640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025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9210" y="1484784"/>
            <a:ext cx="4576344" cy="53732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u="sng" dirty="0">
                <a:solidFill>
                  <a:srgbClr val="002060"/>
                </a:solidFill>
              </a:rPr>
              <a:t>Primary (thyroid) hypothyroidism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1. </a:t>
            </a:r>
            <a:r>
              <a:rPr lang="en-US" b="1" dirty="0">
                <a:solidFill>
                  <a:srgbClr val="002060"/>
                </a:solidFill>
              </a:rPr>
              <a:t>Destruction or lack of functionally active tissue of the thyroid gland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chronic autoimmune thyroiditis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- surgical </a:t>
            </a:r>
            <a:r>
              <a:rPr lang="en-US" dirty="0">
                <a:solidFill>
                  <a:srgbClr val="002060"/>
                </a:solidFill>
              </a:rPr>
              <a:t>removal of the </a:t>
            </a:r>
            <a:r>
              <a:rPr lang="en-US" dirty="0" smtClean="0">
                <a:solidFill>
                  <a:srgbClr val="002060"/>
                </a:solidFill>
              </a:rPr>
              <a:t>thyroid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radioactive </a:t>
            </a:r>
            <a:r>
              <a:rPr lang="en-US" dirty="0" smtClean="0">
                <a:solidFill>
                  <a:srgbClr val="002060"/>
                </a:solidFill>
              </a:rPr>
              <a:t>therapy with </a:t>
            </a:r>
            <a:r>
              <a:rPr lang="en-US" sz="2200" dirty="0">
                <a:solidFill>
                  <a:srgbClr val="002060"/>
                </a:solidFill>
              </a:rPr>
              <a:t>131</a:t>
            </a:r>
            <a:r>
              <a:rPr lang="en-US" dirty="0" smtClean="0">
                <a:solidFill>
                  <a:srgbClr val="002060"/>
                </a:solidFill>
              </a:rPr>
              <a:t>I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- transient </a:t>
            </a:r>
            <a:r>
              <a:rPr lang="en-US" dirty="0">
                <a:solidFill>
                  <a:srgbClr val="002060"/>
                </a:solidFill>
              </a:rPr>
              <a:t>hypothyroidism with </a:t>
            </a:r>
            <a:r>
              <a:rPr lang="en-US" dirty="0" err="1">
                <a:solidFill>
                  <a:srgbClr val="002060"/>
                </a:solidFill>
              </a:rPr>
              <a:t>subacute</a:t>
            </a:r>
            <a:r>
              <a:rPr lang="en-US" dirty="0">
                <a:solidFill>
                  <a:srgbClr val="002060"/>
                </a:solidFill>
              </a:rPr>
              <a:t>, postpartum and silent ("painless") thyroiditis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- agenesis </a:t>
            </a:r>
            <a:r>
              <a:rPr lang="en-US" dirty="0">
                <a:solidFill>
                  <a:srgbClr val="002060"/>
                </a:solidFill>
              </a:rPr>
              <a:t>and thyroid </a:t>
            </a:r>
            <a:r>
              <a:rPr lang="en-US" dirty="0" err="1" smtClean="0">
                <a:solidFill>
                  <a:srgbClr val="002060"/>
                </a:solidFill>
              </a:rPr>
              <a:t>dysgenesis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2. </a:t>
            </a:r>
            <a:r>
              <a:rPr lang="en-US" b="1" dirty="0">
                <a:solidFill>
                  <a:srgbClr val="002060"/>
                </a:solidFill>
              </a:rPr>
              <a:t>Disturbance of thyroid hormone synthesis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congenital defects of thyroid hormone biosynthesis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severe iodine deficiency or excess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- drug or toxic effects (</a:t>
            </a:r>
            <a:r>
              <a:rPr lang="en-US" dirty="0" err="1">
                <a:solidFill>
                  <a:srgbClr val="002060"/>
                </a:solidFill>
              </a:rPr>
              <a:t>thyreostatic</a:t>
            </a:r>
            <a:r>
              <a:rPr lang="en-US" dirty="0">
                <a:solidFill>
                  <a:srgbClr val="002060"/>
                </a:solidFill>
              </a:rPr>
              <a:t> drugs, lithium, perchlorate, etc.)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9732" y="11266"/>
            <a:ext cx="9173732" cy="1113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 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CLASSIFICATION 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716016" y="1484784"/>
            <a:ext cx="4427984" cy="536628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B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en-US" b="1" u="sng" dirty="0" smtClean="0">
                <a:solidFill>
                  <a:srgbClr val="002060"/>
                </a:solidFill>
              </a:rPr>
              <a:t>Central (hypothalamic-pituitary, secondary) hypothyroidism</a:t>
            </a:r>
          </a:p>
          <a:p>
            <a:pPr marL="0" indent="0">
              <a:buFont typeface="Wingdings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1. Resolution or lack of cells producing TSH or </a:t>
            </a:r>
            <a:r>
              <a:rPr lang="en-US" b="1" dirty="0" err="1" smtClean="0">
                <a:solidFill>
                  <a:srgbClr val="002060"/>
                </a:solidFill>
              </a:rPr>
              <a:t>thyroliberin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tumors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traumatic or lumen injury (surgery, proton therapy)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vascular disorders (ischemic or hemorrhagic damage)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infectious or infiltrative processes (abscess, tuberculosis, </a:t>
            </a:r>
            <a:r>
              <a:rPr lang="en-US" dirty="0" err="1" smtClean="0">
                <a:solidFill>
                  <a:srgbClr val="002060"/>
                </a:solidFill>
              </a:rPr>
              <a:t>histiocytosis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chronic lymphocytic </a:t>
            </a:r>
            <a:r>
              <a:rPr lang="en-US" dirty="0" err="1" smtClean="0">
                <a:solidFill>
                  <a:srgbClr val="002060"/>
                </a:solidFill>
              </a:rPr>
              <a:t>hypophysitis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congenital disorders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mutations</a:t>
            </a:r>
          </a:p>
          <a:p>
            <a:pPr marL="0" indent="0">
              <a:buFont typeface="Wingdings"/>
              <a:buNone/>
            </a:pPr>
            <a:r>
              <a:rPr lang="en-US" dirty="0" smtClean="0">
                <a:solidFill>
                  <a:srgbClr val="002060"/>
                </a:solidFill>
              </a:rPr>
              <a:t>- drug and toxic effects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86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132562"/>
            <a:ext cx="9144000" cy="4495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86"/>
            <a:ext cx="9144000" cy="686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72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" y="1199412"/>
            <a:ext cx="9116724" cy="567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0" y="11113"/>
            <a:ext cx="91440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HYPOTHYROIDISM 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PATHOGENESIS </a:t>
            </a:r>
            <a:endParaRPr lang="ru-RU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658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555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5340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347</TotalTime>
  <Words>991</Words>
  <Application>Microsoft Office PowerPoint</Application>
  <PresentationFormat>Экран (4:3)</PresentationFormat>
  <Paragraphs>205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Обычная</vt:lpstr>
      <vt:lpstr>hypothyroidism  &amp; Diffuse toxic goiter (Graves' disease, Basedow disease)</vt:lpstr>
      <vt:lpstr>PLAN  </vt:lpstr>
      <vt:lpstr>Презентация PowerPoint</vt:lpstr>
      <vt:lpstr>Презентация PowerPoint</vt:lpstr>
      <vt:lpstr>HYPOTHYROIDISM</vt:lpstr>
      <vt:lpstr>Презентация PowerPoint</vt:lpstr>
      <vt:lpstr>Презентация PowerPoint</vt:lpstr>
      <vt:lpstr>HYPOTHYROIDISM  PATHOGENESIS </vt:lpstr>
      <vt:lpstr>Презентация PowerPoint</vt:lpstr>
      <vt:lpstr>Презентация PowerPoint</vt:lpstr>
      <vt:lpstr>Презентация PowerPoint</vt:lpstr>
      <vt:lpstr>LABORATORY INVESTIGATIONS </vt:lpstr>
      <vt:lpstr>INSTRUMENTAL INVESTIGATIONS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THYROID GLAND PALPATION </vt:lpstr>
      <vt:lpstr>Study of functional activity of the thyroid gland</vt:lpstr>
      <vt:lpstr>Study of immunological markers</vt:lpstr>
      <vt:lpstr>INSTRUMENTAL INVESTIGATIONS </vt:lpstr>
      <vt:lpstr>Презентация PowerPoint</vt:lpstr>
      <vt:lpstr>Презентация PowerPoint</vt:lpstr>
      <vt:lpstr>DIFFERENTIAL DIAGNOSTICS</vt:lpstr>
      <vt:lpstr>Презентация PowerPoint</vt:lpstr>
      <vt:lpstr>NON-MEDICAL TREATMENT</vt:lpstr>
      <vt:lpstr>Презентация PowerPoint</vt:lpstr>
      <vt:lpstr>THERAPY WITH 131 I </vt:lpstr>
      <vt:lpstr>SURGICAL  TREATMENT </vt:lpstr>
      <vt:lpstr>Презентация PowerPoint</vt:lpstr>
      <vt:lpstr>Презентация PowerPoint</vt:lpstr>
      <vt:lpstr>BIBLIOGRAPHY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Hypothyroidism &amp; Diffuse toxic goiter (Graves' disease, Basedow disease)</dc:title>
  <dc:creator>user</dc:creator>
  <cp:lastModifiedBy>user</cp:lastModifiedBy>
  <cp:revision>33</cp:revision>
  <dcterms:created xsi:type="dcterms:W3CDTF">2018-12-05T17:49:40Z</dcterms:created>
  <dcterms:modified xsi:type="dcterms:W3CDTF">2018-12-06T15:01:57Z</dcterms:modified>
</cp:coreProperties>
</file>